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63" r:id="rId4"/>
    <p:sldId id="267" r:id="rId5"/>
    <p:sldId id="268" r:id="rId6"/>
    <p:sldId id="269" r:id="rId7"/>
    <p:sldId id="270" r:id="rId8"/>
    <p:sldId id="262" r:id="rId9"/>
    <p:sldId id="265" r:id="rId10"/>
    <p:sldId id="266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11"/>
    <p:restoredTop sz="94625"/>
  </p:normalViewPr>
  <p:slideViewPr>
    <p:cSldViewPr snapToGrid="0" snapToObjects="1">
      <p:cViewPr varScale="1">
        <p:scale>
          <a:sx n="116" d="100"/>
          <a:sy n="116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B8D94-BC59-A240-9D51-91614593667B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68D34-30C4-1748-8AA2-691147DB4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6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9.8, 19.6, 29.4, 39.2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806A4-D4C7-9644-BF0D-BD3804F08C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don’t change g on Earth, but we can change GPE by changing either mass, height or both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806A4-D4C7-9644-BF0D-BD3804F08C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9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806A4-D4C7-9644-BF0D-BD3804F08C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11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806A4-D4C7-9644-BF0D-BD3804F08C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3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806A4-D4C7-9644-BF0D-BD3804F08C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5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don’t change the constant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806A4-D4C7-9644-BF0D-BD3804F08C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82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806A4-D4C7-9644-BF0D-BD3804F08C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1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806A4-D4C7-9644-BF0D-BD3804F08C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49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806A4-D4C7-9644-BF0D-BD3804F08C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6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40B1-4700-424C-8C78-E3AF09ABE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FB451-06EC-4946-9525-AF11EB6CD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E7F62-BBA5-6B4F-AA37-5D6CC075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0FFE2-86BB-F745-9961-114CE95A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3227D-39C8-B64F-83D1-AE64F9FC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1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F853-8B1A-684F-8A4D-803045DB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22E8C-105A-4843-9F2A-BA7245512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A591-431E-EB45-9AD8-025D24C3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A4FAB-CA8D-794E-8C8B-EE4F8497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795A-0C96-2842-8B32-831A1CD1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39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98EC6-30E4-1B4B-B241-EB4FCFB40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6567A-DAD4-FB4D-81CC-C9B306CD0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47AF6-48B5-4643-AD1A-A5AFE0FA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E3C5-EF60-574E-AE00-A73BBB3D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E7057-B865-7E43-A463-EE9CD01F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2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307F-52B6-E74E-B1DC-5572B684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60037-0B86-354D-959F-93B10663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C5AF1-6F1A-1043-99BE-259F2B66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B075F-DA2C-FB4D-85C7-83BCD714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C7060-08E4-3E48-9A09-B83EA3A1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7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9E39-5C98-C04F-B1BF-22482BDD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8B62D-0ECE-EA40-BE2A-5B7EBD67A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B4F67-A735-4641-A4DF-17CFD914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72F77-F909-AA46-94C2-F01A0BC1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019CA-B690-DF47-AB70-6152E18C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6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065F-A855-9E4A-8B78-48745D8E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5843F-1EB7-5B44-AE30-018263B37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3D2BA-F507-D84C-AF76-72DCD985F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514B0-FB29-0D4C-AAB8-71486E42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38B22-66F0-8943-9B8D-9E92AEE9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6F57E-7B4E-D841-97B4-9DC29E54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C0C9-48BC-F448-92D6-D4444A99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EDB1A-A2BF-A94C-8C4A-D81E10144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11A29-7D8A-FC4D-BDA4-0FF1B5E00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C6355-D119-2C43-A5B5-2BB5DAF6E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02D01-8544-6F4E-8CB2-D99EEA6B0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15CCD-7DC0-6F49-8225-303C1AD6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C85E6-34A9-134B-91C3-B04CC7D8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654B2-A870-084C-90B9-AD8F70B0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0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63A4-63DD-264C-ACB1-97EE3CCF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0F5C3-5719-6C43-9410-CF554751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39ADA-271F-694D-9E4F-39244904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4739E-B5EE-5240-A6F0-A635FC91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3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67D77-8F05-384B-A76E-B7C10B5C7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2809C-1E01-D54A-B790-00967AA2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8140F-1BD3-944E-9CB6-D5B100C8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0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5C16-CE10-8249-9681-F4CF9D5D3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2C0D9-E701-3F46-B2CC-3FF1D01BC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7C746-73C1-EA4C-B1A5-48908A972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5A84F-4F26-374A-8E84-D4A43CEB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D0D7B-A6A2-C541-B2A8-73562AB4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840E0-B00A-C84A-B99B-90745E0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7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E7A7-9F10-1344-B30E-FEEBCED6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167443-FB48-A247-845E-ABA6EC27C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B344B-E5BB-FC40-B9FC-A5602AFE7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D0958-00D1-CE4E-B03B-969A300B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A4250-D4AB-3848-A39E-31014503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7B265-9ED5-8A41-964F-4CD45A88C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3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D4AA7-7F9A-ED40-8430-48A5770C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F49E-2122-1F49-890A-689F39DC0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0EC0E-6CA2-2B44-A61C-486B106B3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C7F40-84D0-704F-98EA-9C385B412DB3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16DD2-D427-F649-84BA-AE29F10C5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15E04-4B8C-D34A-BB50-149E1DC7F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1171B-7356-6145-8B58-7850E2F4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7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102619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sz="6000">
                <a:latin typeface="OpenDyslexic" charset="0"/>
                <a:ea typeface="OpenDyslexic" charset="0"/>
                <a:cs typeface="OpenDyslexic" charset="0"/>
              </a:rPr>
              <a:t>LAW OF CONSERVATION OF ENERGY</a:t>
            </a:r>
            <a:endParaRPr lang="en-US" sz="60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2365162"/>
            <a:ext cx="10554574" cy="4107076"/>
          </a:xfrm>
          <a:effectLst/>
        </p:spPr>
        <p:txBody>
          <a:bodyPr>
            <a:normAutofit/>
          </a:bodyPr>
          <a:lstStyle/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Energy cannot be _______ or _________, only ________ to a different ____.</a:t>
            </a:r>
            <a:endParaRPr lang="en-US" sz="3600" u="sng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589264"/>
              </p:ext>
            </p:extLst>
          </p:nvPr>
        </p:nvGraphicFramePr>
        <p:xfrm>
          <a:off x="9484691" y="15476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 your own words, what </a:t>
                      </a:r>
                      <a:r>
                        <a:rPr lang="en-AU" i="1" dirty="0"/>
                        <a:t>is</a:t>
                      </a:r>
                      <a:r>
                        <a:rPr lang="en-AU" i="0" baseline="0" dirty="0"/>
                        <a:t> energy?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15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714669"/>
            <a:ext cx="10571998" cy="970450"/>
          </a:xfrm>
        </p:spPr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LET’S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3" y="2639655"/>
            <a:ext cx="5021286" cy="35196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What is the KE of a 150 kg boulder that is rolling with a velocity of 15 m/s?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54371" y="114635"/>
          <a:ext cx="2605964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398">
                <a:tc>
                  <a:txBody>
                    <a:bodyPr/>
                    <a:lstStyle/>
                    <a:p>
                      <a:r>
                        <a:rPr lang="en-AU" dirty="0"/>
                        <a:t>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18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dirty="0"/>
                        <a:t>Identify</a:t>
                      </a:r>
                      <a:r>
                        <a:rPr lang="en-AU" baseline="0" dirty="0"/>
                        <a:t> variables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Check/convert units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Write formula </a:t>
                      </a:r>
                    </a:p>
                    <a:p>
                      <a:pPr marL="457200" lvl="1" indent="0">
                        <a:buFont typeface="Arial" charset="0"/>
                        <a:buNone/>
                      </a:pPr>
                      <a:r>
                        <a:rPr lang="en-AU" baseline="0" dirty="0"/>
                        <a:t>KE= ½ mv</a:t>
                      </a:r>
                      <a:r>
                        <a:rPr lang="en-AU" baseline="30000" dirty="0"/>
                        <a:t>2</a:t>
                      </a:r>
                      <a:endParaRPr lang="en-AU" baseline="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Substitute values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Calculate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335" y="3121564"/>
            <a:ext cx="5969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0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714669"/>
            <a:ext cx="10571998" cy="970450"/>
          </a:xfrm>
        </p:spPr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LET’S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253" y="2524856"/>
            <a:ext cx="6298166" cy="38241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Roger Federer serves a tennis ball with a velocity of 35.0 m/s. If the ball has a mass of 0.15 kg, what is the KE of the ball?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54371" y="114636"/>
          <a:ext cx="2605964" cy="24495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4989">
                <a:tc>
                  <a:txBody>
                    <a:bodyPr/>
                    <a:lstStyle/>
                    <a:p>
                      <a:r>
                        <a:rPr lang="en-AU" dirty="0"/>
                        <a:t>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3795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dirty="0"/>
                        <a:t>Identify</a:t>
                      </a:r>
                      <a:r>
                        <a:rPr lang="en-AU" baseline="0" dirty="0"/>
                        <a:t> variables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Check/convert units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Write formula </a:t>
                      </a:r>
                    </a:p>
                    <a:p>
                      <a:pPr marL="457200" lvl="1" indent="0">
                        <a:buFont typeface="Arial" charset="0"/>
                        <a:buNone/>
                      </a:pPr>
                      <a:r>
                        <a:rPr lang="en-AU" baseline="0" dirty="0"/>
                        <a:t>KE= ½ mv</a:t>
                      </a:r>
                      <a:r>
                        <a:rPr lang="en-AU" baseline="30000" dirty="0"/>
                        <a:t>2</a:t>
                      </a:r>
                      <a:endParaRPr lang="en-AU" baseline="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Substitute values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Calculate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577" y="3403928"/>
            <a:ext cx="4623758" cy="260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23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CCF0-D2B0-A444-A99D-64DBFD9A1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EE14-48DB-644F-8877-6A4EF535F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3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900538"/>
            <a:ext cx="10571998" cy="970450"/>
          </a:xfrm>
        </p:spPr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FORMS OF ENERGY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88758" y="2347996"/>
          <a:ext cx="11534274" cy="429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9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801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Potential –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stored</a:t>
                      </a:r>
                      <a:r>
                        <a:rPr lang="en-US" sz="2400" b="0" baseline="0" dirty="0">
                          <a:solidFill>
                            <a:schemeClr val="bg1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 energy that, when released, is converted to other forms such as kinetic, heat or light energy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Other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Gravitational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Kinetic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Elastic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Chemical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Light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Nuclear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Sound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Electrical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21076" y="151053"/>
          <a:ext cx="2605964" cy="10383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492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543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Energy – </a:t>
                      </a:r>
                      <a:r>
                        <a:rPr lang="en-AU" b="0" dirty="0"/>
                        <a:t>The ability to do work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421076" y="1265756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Can you give an example of something that has each of these types of energy?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0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714669"/>
            <a:ext cx="10571998" cy="970450"/>
          </a:xfrm>
        </p:spPr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KINETIC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2492075"/>
            <a:ext cx="10554574" cy="41070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Kinetic energy is the energy possessed by a moving object</a:t>
            </a:r>
          </a:p>
          <a:p>
            <a:pPr lvl="1"/>
            <a:r>
              <a:rPr lang="en-US" sz="3000" dirty="0">
                <a:latin typeface="OpenDyslexic" charset="0"/>
                <a:ea typeface="OpenDyslexic" charset="0"/>
                <a:cs typeface="OpenDyslexic" charset="0"/>
              </a:rPr>
              <a:t> We measure kinetic energy in joules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454371" y="579837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kinetic energy?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3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1015471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GRAVITATIONAL POTENTIAL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492075"/>
            <a:ext cx="10554574" cy="135530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The formula that we use to calculate gravitational potential energy is: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454371" y="316752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formula to calculate GPE?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54371" y="4301487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 each of the letters stand for?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421076" y="151053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492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543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Gravity – </a:t>
                      </a:r>
                      <a:r>
                        <a:rPr lang="en-AU" b="0" dirty="0"/>
                        <a:t>The force that attracts any objects with mass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948193" y="4353535"/>
            <a:ext cx="8247565" cy="13398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7200" dirty="0">
                <a:latin typeface="OpenDyslexic" charset="0"/>
                <a:ea typeface="OpenDyslexic" charset="0"/>
                <a:cs typeface="OpenDyslexic" charset="0"/>
              </a:rPr>
              <a:t>GPE = </a:t>
            </a:r>
            <a:r>
              <a:rPr lang="en-US" sz="7200" dirty="0">
                <a:solidFill>
                  <a:srgbClr val="00B050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7200" dirty="0"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5400" dirty="0">
                <a:latin typeface="OpenDyslexic" charset="0"/>
                <a:ea typeface="OpenDyslexic" charset="0"/>
                <a:cs typeface="OpenDyslexic" charset="0"/>
              </a:rPr>
              <a:t>x</a:t>
            </a:r>
            <a:r>
              <a:rPr lang="en-US" sz="7200" dirty="0"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7200" dirty="0">
                <a:solidFill>
                  <a:srgbClr val="7030A0"/>
                </a:solidFill>
                <a:latin typeface="OpenDyslexic" charset="0"/>
                <a:ea typeface="OpenDyslexic" charset="0"/>
                <a:cs typeface="OpenDyslexic" charset="0"/>
              </a:rPr>
              <a:t>g</a:t>
            </a:r>
            <a:r>
              <a:rPr lang="en-US" sz="7200" dirty="0"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5400" dirty="0">
                <a:latin typeface="OpenDyslexic" charset="0"/>
                <a:ea typeface="OpenDyslexic" charset="0"/>
                <a:cs typeface="OpenDyslexic" charset="0"/>
              </a:rPr>
              <a:t>x</a:t>
            </a:r>
            <a:r>
              <a:rPr lang="en-US" sz="7200" dirty="0"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7200" dirty="0">
                <a:solidFill>
                  <a:schemeClr val="accent6"/>
                </a:solidFill>
                <a:latin typeface="OpenDyslexic" charset="0"/>
                <a:ea typeface="OpenDyslexic" charset="0"/>
                <a:cs typeface="OpenDyslexic" charset="0"/>
              </a:rPr>
              <a:t>h</a:t>
            </a:r>
            <a:endParaRPr lang="en-US" sz="6600" dirty="0">
              <a:solidFill>
                <a:schemeClr val="accent6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454371" y="5435449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the units for each of the variables?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4120464" y="5663805"/>
            <a:ext cx="1242916" cy="95116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3600" dirty="0">
                <a:solidFill>
                  <a:srgbClr val="00B050"/>
                </a:solidFill>
                <a:latin typeface="OpenDyslexic" charset="0"/>
                <a:ea typeface="OpenDyslexic" charset="0"/>
                <a:cs typeface="OpenDyslexic" charset="0"/>
              </a:rPr>
              <a:t>mass</a:t>
            </a:r>
          </a:p>
          <a:p>
            <a:pPr marL="0" indent="0" algn="ctr">
              <a:buFont typeface="Wingdings 2" charset="2"/>
              <a:buNone/>
            </a:pPr>
            <a:r>
              <a:rPr lang="en-US" sz="3200" dirty="0">
                <a:solidFill>
                  <a:srgbClr val="00B050"/>
                </a:solidFill>
                <a:latin typeface="OpenDyslexic" charset="0"/>
                <a:ea typeface="OpenDyslexic" charset="0"/>
                <a:cs typeface="OpenDyslexic" charset="0"/>
              </a:rPr>
              <a:t>(kg)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906220" y="5599946"/>
            <a:ext cx="1728246" cy="95116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2800" dirty="0">
                <a:solidFill>
                  <a:srgbClr val="7030A0"/>
                </a:solidFill>
                <a:latin typeface="OpenDyslexic" charset="0"/>
                <a:ea typeface="OpenDyslexic" charset="0"/>
                <a:cs typeface="OpenDyslexic" charset="0"/>
              </a:rPr>
              <a:t>gravity</a:t>
            </a:r>
          </a:p>
          <a:p>
            <a:pPr marL="0" indent="0" algn="ctr">
              <a:buFont typeface="Wingdings 2" charset="2"/>
              <a:buNone/>
            </a:pPr>
            <a:r>
              <a:rPr lang="en-US" sz="2500" dirty="0">
                <a:solidFill>
                  <a:srgbClr val="7030A0"/>
                </a:solidFill>
                <a:latin typeface="OpenDyslexic" charset="0"/>
                <a:ea typeface="OpenDyslexic" charset="0"/>
                <a:cs typeface="OpenDyslexic" charset="0"/>
              </a:rPr>
              <a:t>(m/s</a:t>
            </a:r>
            <a:r>
              <a:rPr lang="en-US" sz="2500" baseline="30000" dirty="0">
                <a:solidFill>
                  <a:srgbClr val="7030A0"/>
                </a:solidFill>
                <a:latin typeface="OpenDyslexic" charset="0"/>
                <a:ea typeface="OpenDyslexic" charset="0"/>
                <a:cs typeface="OpenDyslexic" charset="0"/>
              </a:rPr>
              <a:t>2</a:t>
            </a:r>
            <a:r>
              <a:rPr lang="en-US" sz="2500" dirty="0">
                <a:solidFill>
                  <a:srgbClr val="7030A0"/>
                </a:solidFill>
                <a:latin typeface="OpenDyslexic" charset="0"/>
                <a:ea typeface="OpenDyslexic" charset="0"/>
                <a:cs typeface="OpenDyslexic" charset="0"/>
              </a:rPr>
              <a:t>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763772" y="5710503"/>
            <a:ext cx="1431986" cy="1039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3600" dirty="0">
                <a:solidFill>
                  <a:schemeClr val="accent6"/>
                </a:solidFill>
                <a:latin typeface="OpenDyslexic" charset="0"/>
                <a:ea typeface="OpenDyslexic" charset="0"/>
                <a:cs typeface="OpenDyslexic" charset="0"/>
              </a:rPr>
              <a:t>height</a:t>
            </a:r>
          </a:p>
          <a:p>
            <a:pPr marL="0" indent="0" algn="ctr">
              <a:buFont typeface="Wingdings 2" charset="2"/>
              <a:buNone/>
            </a:pPr>
            <a:r>
              <a:rPr lang="en-US" sz="3200" dirty="0">
                <a:solidFill>
                  <a:schemeClr val="accent6"/>
                </a:solidFill>
                <a:latin typeface="OpenDyslexic" charset="0"/>
                <a:ea typeface="OpenDyslexic" charset="0"/>
                <a:cs typeface="OpenDyslexic" charset="0"/>
              </a:rPr>
              <a:t>(m)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91413" y="5663805"/>
            <a:ext cx="1520798" cy="95116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j</a:t>
            </a:r>
            <a:r>
              <a:rPr lang="en-US" sz="3600">
                <a:latin typeface="OpenDyslexic" charset="0"/>
                <a:ea typeface="OpenDyslexic" charset="0"/>
                <a:cs typeface="OpenDyslexic" charset="0"/>
              </a:rPr>
              <a:t>oules</a:t>
            </a:r>
            <a:endParaRPr lang="en-US" sz="3600" dirty="0">
              <a:latin typeface="OpenDyslexic" charset="0"/>
              <a:ea typeface="OpenDyslexic" charset="0"/>
              <a:cs typeface="OpenDyslexic" charset="0"/>
            </a:endParaRPr>
          </a:p>
          <a:p>
            <a:pPr marL="0" indent="0" algn="ctr">
              <a:buFont typeface="Wingdings 2" charset="2"/>
              <a:buNone/>
            </a:pPr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(J)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4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714669"/>
            <a:ext cx="10571998" cy="970450"/>
          </a:xfrm>
        </p:spPr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I’LL SHOW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285153"/>
            <a:ext cx="10554574" cy="41070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An object on Earth has a mass of 5kg and is held 1m above the ground. What is its GPE?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454371" y="114635"/>
          <a:ext cx="2605964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398">
                <a:tc>
                  <a:txBody>
                    <a:bodyPr/>
                    <a:lstStyle/>
                    <a:p>
                      <a:r>
                        <a:rPr lang="en-AU" dirty="0"/>
                        <a:t>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18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dirty="0"/>
                        <a:t>Identify</a:t>
                      </a:r>
                      <a:r>
                        <a:rPr lang="en-AU" baseline="0" dirty="0"/>
                        <a:t> variables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Check/convert units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Write formula </a:t>
                      </a:r>
                    </a:p>
                    <a:p>
                      <a:pPr marL="457200" lvl="1" indent="0">
                        <a:buFont typeface="Arial" charset="0"/>
                        <a:buNone/>
                      </a:pPr>
                      <a:r>
                        <a:rPr lang="en-AU" baseline="0" dirty="0"/>
                        <a:t>GPE=</a:t>
                      </a:r>
                      <a:r>
                        <a:rPr lang="en-AU" baseline="0" dirty="0" err="1"/>
                        <a:t>mgh</a:t>
                      </a:r>
                      <a:endParaRPr lang="en-AU" baseline="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Substitute values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Calculate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51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714669"/>
            <a:ext cx="10571998" cy="970450"/>
          </a:xfrm>
        </p:spPr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LET’S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285153"/>
            <a:ext cx="10554574" cy="41070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An object on Earth has a mass of 4000g and is held 50cm above the ground. What is its GPE?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454371" y="114635"/>
          <a:ext cx="2605964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398">
                <a:tc>
                  <a:txBody>
                    <a:bodyPr/>
                    <a:lstStyle/>
                    <a:p>
                      <a:r>
                        <a:rPr lang="en-AU" dirty="0"/>
                        <a:t>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18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dirty="0"/>
                        <a:t>Identify</a:t>
                      </a:r>
                      <a:r>
                        <a:rPr lang="en-AU" baseline="0" dirty="0"/>
                        <a:t> variables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Check/convert units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Write formula </a:t>
                      </a:r>
                    </a:p>
                    <a:p>
                      <a:pPr marL="457200" lvl="1" indent="0">
                        <a:buFont typeface="Arial" charset="0"/>
                        <a:buNone/>
                      </a:pPr>
                      <a:r>
                        <a:rPr lang="en-AU" baseline="0" dirty="0"/>
                        <a:t>GPE=</a:t>
                      </a:r>
                      <a:r>
                        <a:rPr lang="en-AU" baseline="0" dirty="0" err="1"/>
                        <a:t>mgh</a:t>
                      </a:r>
                      <a:endParaRPr lang="en-AU" baseline="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Substitute values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Calculate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75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714669"/>
            <a:ext cx="10571998" cy="970450"/>
          </a:xfrm>
        </p:spPr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LET’S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285153"/>
            <a:ext cx="10554574" cy="41070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At the top of its arc, a ball with a mass of 1kg reaches a height of 4.5 </a:t>
            </a:r>
            <a:r>
              <a:rPr lang="en-US" sz="3600" dirty="0" err="1">
                <a:latin typeface="OpenDyslexic" charset="0"/>
                <a:ea typeface="OpenDyslexic" charset="0"/>
                <a:cs typeface="OpenDyslexic" charset="0"/>
              </a:rPr>
              <a:t>metres</a:t>
            </a:r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. What is its GPE at this point?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54371" y="114635"/>
          <a:ext cx="2605964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398">
                <a:tc>
                  <a:txBody>
                    <a:bodyPr/>
                    <a:lstStyle/>
                    <a:p>
                      <a:r>
                        <a:rPr lang="en-AU" dirty="0"/>
                        <a:t>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18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dirty="0"/>
                        <a:t>Identify</a:t>
                      </a:r>
                      <a:r>
                        <a:rPr lang="en-AU" baseline="0" dirty="0"/>
                        <a:t> variables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Check/convert units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Write formula </a:t>
                      </a:r>
                    </a:p>
                    <a:p>
                      <a:pPr marL="457200" lvl="1" indent="0">
                        <a:buFont typeface="Arial" charset="0"/>
                        <a:buNone/>
                      </a:pPr>
                      <a:r>
                        <a:rPr lang="en-AU" baseline="0" dirty="0"/>
                        <a:t>GPE=</a:t>
                      </a:r>
                      <a:r>
                        <a:rPr lang="en-AU" baseline="0" dirty="0" err="1"/>
                        <a:t>mgh</a:t>
                      </a:r>
                      <a:endParaRPr lang="en-AU" baseline="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Substitute values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Calculate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04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687816"/>
            <a:ext cx="10571998" cy="970450"/>
          </a:xfrm>
        </p:spPr>
        <p:txBody>
          <a:bodyPr/>
          <a:lstStyle/>
          <a:p>
            <a:r>
              <a:rPr lang="en-US" sz="6000">
                <a:latin typeface="OpenDyslexic" charset="0"/>
                <a:ea typeface="OpenDyslexic" charset="0"/>
                <a:cs typeface="OpenDyslexic" charset="0"/>
              </a:rPr>
              <a:t>KINETIC ENERGY</a:t>
            </a:r>
            <a:endParaRPr lang="en-US" sz="60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198774"/>
            <a:ext cx="10554574" cy="135530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The formula that we use to calculate kinetic energy is: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454371" y="285697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formula to calculate kinetic energy?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54371" y="425790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 each of the letters stand for?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997438" y="168306"/>
          <a:ext cx="3029602" cy="19385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2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707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827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Kinetic energy – </a:t>
                      </a:r>
                      <a:r>
                        <a:rPr lang="en-AU" b="0" dirty="0"/>
                        <a:t>The energy</a:t>
                      </a:r>
                      <a:r>
                        <a:rPr lang="en-AU" b="0" baseline="0" dirty="0"/>
                        <a:t> possessed by a moving object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0" baseline="0" dirty="0"/>
                        <a:t>Velocity – change in position over time</a:t>
                      </a:r>
                      <a:endParaRPr lang="en-AU" b="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948193" y="4353535"/>
            <a:ext cx="8247565" cy="13398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7200" dirty="0">
                <a:latin typeface="OpenDyslexic" charset="0"/>
                <a:ea typeface="OpenDyslexic" charset="0"/>
                <a:cs typeface="OpenDyslexic" charset="0"/>
              </a:rPr>
              <a:t>KE = </a:t>
            </a:r>
            <a:r>
              <a:rPr lang="en-US" sz="7200" dirty="0">
                <a:solidFill>
                  <a:schemeClr val="accent6"/>
                </a:solidFill>
                <a:latin typeface="OpenDyslexic" charset="0"/>
                <a:ea typeface="OpenDyslexic" charset="0"/>
                <a:cs typeface="OpenDyslexic" charset="0"/>
              </a:rPr>
              <a:t>½</a:t>
            </a:r>
            <a:r>
              <a:rPr lang="en-US" sz="7200" dirty="0"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5400" dirty="0">
                <a:latin typeface="OpenDyslexic" charset="0"/>
                <a:ea typeface="OpenDyslexic" charset="0"/>
                <a:cs typeface="OpenDyslexic" charset="0"/>
              </a:rPr>
              <a:t>x </a:t>
            </a:r>
            <a:r>
              <a:rPr lang="en-US" sz="7200" dirty="0">
                <a:solidFill>
                  <a:srgbClr val="00B050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7200" dirty="0"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5400" dirty="0">
                <a:latin typeface="OpenDyslexic" charset="0"/>
                <a:ea typeface="OpenDyslexic" charset="0"/>
                <a:cs typeface="OpenDyslexic" charset="0"/>
              </a:rPr>
              <a:t>x</a:t>
            </a:r>
            <a:r>
              <a:rPr lang="en-US" sz="7200" dirty="0"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7200" dirty="0">
                <a:solidFill>
                  <a:srgbClr val="7030A0"/>
                </a:solidFill>
                <a:latin typeface="OpenDyslexic" charset="0"/>
                <a:ea typeface="OpenDyslexic" charset="0"/>
                <a:cs typeface="OpenDyslexic" charset="0"/>
              </a:rPr>
              <a:t>v</a:t>
            </a:r>
            <a:r>
              <a:rPr lang="en-US" sz="7200" baseline="30000" dirty="0">
                <a:solidFill>
                  <a:srgbClr val="7030A0"/>
                </a:solidFill>
                <a:latin typeface="OpenDyslexic" charset="0"/>
                <a:ea typeface="OpenDyslexic" charset="0"/>
                <a:cs typeface="OpenDyslexic" charset="0"/>
              </a:rPr>
              <a:t>2</a:t>
            </a:r>
            <a:endParaRPr lang="en-US" sz="6600" dirty="0">
              <a:solidFill>
                <a:schemeClr val="accent6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454371" y="5395789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the units for each of the variables?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5511833" y="5723913"/>
            <a:ext cx="1242916" cy="95116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3600" dirty="0">
                <a:solidFill>
                  <a:srgbClr val="00B050"/>
                </a:solidFill>
                <a:latin typeface="OpenDyslexic" charset="0"/>
                <a:ea typeface="OpenDyslexic" charset="0"/>
                <a:cs typeface="OpenDyslexic" charset="0"/>
              </a:rPr>
              <a:t>mass</a:t>
            </a:r>
          </a:p>
          <a:p>
            <a:pPr marL="0" indent="0" algn="ctr">
              <a:buFont typeface="Wingdings 2" charset="2"/>
              <a:buNone/>
            </a:pPr>
            <a:r>
              <a:rPr lang="en-US" sz="3200" dirty="0">
                <a:solidFill>
                  <a:srgbClr val="00B050"/>
                </a:solidFill>
                <a:latin typeface="OpenDyslexic" charset="0"/>
                <a:ea typeface="OpenDyslexic" charset="0"/>
                <a:cs typeface="OpenDyslexic" charset="0"/>
              </a:rPr>
              <a:t>(kg)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269192" y="5663805"/>
            <a:ext cx="1728246" cy="95116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2800" dirty="0">
                <a:solidFill>
                  <a:srgbClr val="7030A0"/>
                </a:solidFill>
                <a:latin typeface="OpenDyslexic" charset="0"/>
                <a:ea typeface="OpenDyslexic" charset="0"/>
                <a:cs typeface="OpenDyslexic" charset="0"/>
              </a:rPr>
              <a:t>velocity</a:t>
            </a:r>
          </a:p>
          <a:p>
            <a:pPr marL="0" indent="0" algn="ctr">
              <a:buFont typeface="Wingdings 2" charset="2"/>
              <a:buNone/>
            </a:pPr>
            <a:r>
              <a:rPr lang="en-US" sz="2500" dirty="0">
                <a:solidFill>
                  <a:srgbClr val="7030A0"/>
                </a:solidFill>
                <a:latin typeface="OpenDyslexic" charset="0"/>
                <a:ea typeface="OpenDyslexic" charset="0"/>
                <a:cs typeface="OpenDyslexic" charset="0"/>
              </a:rPr>
              <a:t>(m/s)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91413" y="5663805"/>
            <a:ext cx="1520798" cy="95116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j</a:t>
            </a:r>
            <a:r>
              <a:rPr lang="en-US" sz="3600">
                <a:latin typeface="OpenDyslexic" charset="0"/>
                <a:ea typeface="OpenDyslexic" charset="0"/>
                <a:cs typeface="OpenDyslexic" charset="0"/>
              </a:rPr>
              <a:t>oules</a:t>
            </a:r>
            <a:endParaRPr lang="en-US" sz="3600" dirty="0">
              <a:latin typeface="OpenDyslexic" charset="0"/>
              <a:ea typeface="OpenDyslexic" charset="0"/>
              <a:cs typeface="OpenDyslexic" charset="0"/>
            </a:endParaRPr>
          </a:p>
          <a:p>
            <a:pPr marL="0" indent="0" algn="ctr">
              <a:buFont typeface="Wingdings 2" charset="2"/>
              <a:buNone/>
            </a:pPr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(J)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241697" y="5871542"/>
            <a:ext cx="1899468" cy="53569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2400" dirty="0">
                <a:solidFill>
                  <a:schemeClr val="accent6"/>
                </a:solidFill>
                <a:latin typeface="OpenDyslexic" charset="0"/>
                <a:ea typeface="OpenDyslexic" charset="0"/>
                <a:cs typeface="OpenDyslexic" charset="0"/>
              </a:rPr>
              <a:t>constant</a:t>
            </a:r>
            <a:endParaRPr lang="en-US" sz="2000" dirty="0">
              <a:solidFill>
                <a:schemeClr val="accent6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714669"/>
            <a:ext cx="10571998" cy="970450"/>
          </a:xfrm>
        </p:spPr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I’LL SHOW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181082"/>
            <a:ext cx="6229155" cy="467691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Determine the kinetic energy of a 625kg roller coaster car that is moving with a velocity of 18.3 m/s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454371" y="114635"/>
          <a:ext cx="2605964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398">
                <a:tc>
                  <a:txBody>
                    <a:bodyPr/>
                    <a:lstStyle/>
                    <a:p>
                      <a:r>
                        <a:rPr lang="en-AU" dirty="0"/>
                        <a:t>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18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dirty="0"/>
                        <a:t>Identify</a:t>
                      </a:r>
                      <a:r>
                        <a:rPr lang="en-AU" baseline="0" dirty="0"/>
                        <a:t> variables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Check/convert units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Write formula </a:t>
                      </a:r>
                    </a:p>
                    <a:p>
                      <a:pPr marL="457200" lvl="1" indent="0">
                        <a:buFont typeface="Arial" charset="0"/>
                        <a:buNone/>
                      </a:pPr>
                      <a:r>
                        <a:rPr lang="en-AU" baseline="0" dirty="0"/>
                        <a:t>KE= ½ mv</a:t>
                      </a:r>
                      <a:r>
                        <a:rPr lang="en-AU" baseline="30000" dirty="0"/>
                        <a:t>2</a:t>
                      </a:r>
                      <a:endParaRPr lang="en-AU" baseline="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Substitute values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AU" baseline="0" dirty="0"/>
                        <a:t>Calculate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155" y="3262358"/>
            <a:ext cx="5036695" cy="28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2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E3A4D3A-2C2E-4C68-BE59-AE49DBC06CDF}"/>
</file>

<file path=customXml/itemProps2.xml><?xml version="1.0" encoding="utf-8"?>
<ds:datastoreItem xmlns:ds="http://schemas.openxmlformats.org/officeDocument/2006/customXml" ds:itemID="{35DF43CD-B3EB-400C-981A-F87E68FB58D9}"/>
</file>

<file path=customXml/itemProps3.xml><?xml version="1.0" encoding="utf-8"?>
<ds:datastoreItem xmlns:ds="http://schemas.openxmlformats.org/officeDocument/2006/customXml" ds:itemID="{2BD20530-CE1F-404E-BA40-1AE38451EA33}"/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598</Words>
  <Application>Microsoft Macintosh PowerPoint</Application>
  <PresentationFormat>Widescreen</PresentationFormat>
  <Paragraphs>130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OpenDyslexic</vt:lpstr>
      <vt:lpstr>Wingdings 2</vt:lpstr>
      <vt:lpstr>Office Theme</vt:lpstr>
      <vt:lpstr>LAW OF CONSERVATION OF ENERGY</vt:lpstr>
      <vt:lpstr>FORMS OF ENERGY</vt:lpstr>
      <vt:lpstr>KINETIC ENERGY</vt:lpstr>
      <vt:lpstr>GRAVITATIONAL POTENTIAL ENERGY</vt:lpstr>
      <vt:lpstr>I’LL SHOW YOU</vt:lpstr>
      <vt:lpstr>LET’S PRACTICE</vt:lpstr>
      <vt:lpstr>LET’S PRACTICE</vt:lpstr>
      <vt:lpstr>KINETIC ENERGY</vt:lpstr>
      <vt:lpstr>I’LL SHOW YOU</vt:lpstr>
      <vt:lpstr>LET’S PRACTICE</vt:lpstr>
      <vt:lpstr>LET’S PRACTICE</vt:lpstr>
      <vt:lpstr>Worksheet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BURNS Sandra [Southern River College]</dc:creator>
  <cp:lastModifiedBy>BURNS Sandra [Southern River College]</cp:lastModifiedBy>
  <cp:revision>2</cp:revision>
  <dcterms:created xsi:type="dcterms:W3CDTF">2020-11-02T00:08:53Z</dcterms:created>
  <dcterms:modified xsi:type="dcterms:W3CDTF">2020-11-02T00:32:24Z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46500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